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322" r:id="rId7"/>
    <p:sldId id="325" r:id="rId8"/>
    <p:sldId id="324" r:id="rId9"/>
    <p:sldId id="326" r:id="rId10"/>
    <p:sldId id="260" r:id="rId11"/>
    <p:sldId id="261" r:id="rId12"/>
    <p:sldId id="321" r:id="rId13"/>
    <p:sldId id="262" r:id="rId14"/>
    <p:sldId id="320" r:id="rId15"/>
    <p:sldId id="329" r:id="rId16"/>
    <p:sldId id="330" r:id="rId17"/>
    <p:sldId id="342" r:id="rId18"/>
    <p:sldId id="331" r:id="rId19"/>
    <p:sldId id="332" r:id="rId20"/>
    <p:sldId id="333" r:id="rId21"/>
    <p:sldId id="334" r:id="rId22"/>
    <p:sldId id="343" r:id="rId23"/>
    <p:sldId id="344" r:id="rId24"/>
    <p:sldId id="345" r:id="rId25"/>
    <p:sldId id="346" r:id="rId26"/>
    <p:sldId id="335" r:id="rId27"/>
    <p:sldId id="336" r:id="rId28"/>
    <p:sldId id="347" r:id="rId29"/>
    <p:sldId id="337" r:id="rId30"/>
    <p:sldId id="338" r:id="rId31"/>
    <p:sldId id="339" r:id="rId32"/>
    <p:sldId id="340" r:id="rId33"/>
    <p:sldId id="289" r:id="rId34"/>
    <p:sldId id="315" r:id="rId35"/>
    <p:sldId id="317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ontserrat Light" panose="00000400000000000000" pitchFamily="2" charset="0"/>
      <p:regular r:id="rId42"/>
      <p:bold r:id="rId43"/>
      <p:italic r:id="rId44"/>
      <p:boldItalic r:id="rId45"/>
    </p:embeddedFont>
    <p:embeddedFont>
      <p:font typeface="Roboto Mono" panose="020B0604020202020204" charset="0"/>
      <p:regular r:id="rId46"/>
      <p:bold r:id="rId47"/>
      <p:italic r:id="rId48"/>
      <p:boldItalic r:id="rId49"/>
    </p:embeddedFont>
    <p:embeddedFont>
      <p:font typeface="Roboto Mono Light" panose="020B0604020202020204" charset="0"/>
      <p:regular r:id="rId50"/>
      <p:bold r:id="rId51"/>
      <p:italic r:id="rId52"/>
      <p:boldItalic r:id="rId53"/>
    </p:embeddedFont>
    <p:embeddedFont>
      <p:font typeface="Roboto Mono Medium" panose="020B0604020202020204" charset="0"/>
      <p:regular r:id="rId54"/>
      <p:bold r:id="rId55"/>
      <p:italic r:id="rId56"/>
      <p:boldItalic r:id="rId57"/>
    </p:embeddedFont>
    <p:embeddedFont>
      <p:font typeface="Sora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3818" autoAdjust="0"/>
  </p:normalViewPr>
  <p:slideViewPr>
    <p:cSldViewPr snapToGrid="0">
      <p:cViewPr varScale="1">
        <p:scale>
          <a:sx n="91" d="100"/>
          <a:sy n="91" d="100"/>
        </p:scale>
        <p:origin x="129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Hello, my Name is </a:t>
            </a:r>
            <a:r>
              <a:rPr lang="en-US" dirty="0" err="1"/>
              <a:t>Stefanus</a:t>
            </a:r>
            <a:r>
              <a:rPr lang="en-US" dirty="0"/>
              <a:t> </a:t>
            </a:r>
            <a:r>
              <a:rPr lang="en-US" dirty="0" err="1"/>
              <a:t>Yudi</a:t>
            </a:r>
            <a:r>
              <a:rPr lang="en-US" dirty="0"/>
              <a:t> Irwan, for you today, I will explain my Data Analysis portfolio with Title “Insurance Charge Data Analysis”. I made this to fulfill my final project for </a:t>
            </a:r>
            <a:r>
              <a:rPr lang="en-US" dirty="0" err="1"/>
              <a:t>Pacmann</a:t>
            </a:r>
            <a:r>
              <a:rPr lang="en-US" dirty="0"/>
              <a:t> Data Academy in Indonesia in The Probability Course. </a:t>
            </a:r>
            <a:endParaRPr dirty="0"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is my reference for completing this analysis</a:t>
            </a:r>
            <a:endParaRPr dirty="0"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49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Next we will talk about the dataset for this insurance charge analysis</a:t>
            </a:r>
            <a:endParaRPr dirty="0"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First analysis we will look at the central tendencies of the data through descriptive statistics analysis</a:t>
            </a:r>
            <a:endParaRPr dirty="0"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12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123060" y="134834"/>
            <a:ext cx="4114800" cy="49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73"/>
          <p:cNvSpPr txBox="1"/>
          <p:nvPr/>
        </p:nvSpPr>
        <p:spPr>
          <a:xfrm>
            <a:off x="935166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266367" y="606846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788340" y="541234"/>
            <a:ext cx="4114800" cy="49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73"/>
          <p:cNvSpPr txBox="1"/>
          <p:nvPr/>
        </p:nvSpPr>
        <p:spPr>
          <a:xfrm>
            <a:off x="935166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4025567" y="1145326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6247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4"/>
          <p:cNvSpPr txBox="1"/>
          <p:nvPr/>
        </p:nvSpPr>
        <p:spPr>
          <a:xfrm>
            <a:off x="9155723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65053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16487" y="137306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146347" y="6675438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433075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52086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g/2016-ml-contes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hyperlink" Target="https://github.com/StefanusYudi22/Facies_Classification_Deployment" TargetMode="External"/><Relationship Id="rId2" Type="http://schemas.openxmlformats.org/officeDocument/2006/relationships/hyperlink" Target="mailto:yudi.stefanus22@gmail.com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hyperlink" Target="https://drive.google.com/file/d/1V9xOig-nkZZ4KoFKSPoQyzgqM6SRA_1I/view?usp=sharing" TargetMode="External"/><Relationship Id="rId4" Type="http://schemas.openxmlformats.org/officeDocument/2006/relationships/hyperlink" Target="https://www.linkedin.com/in/stefanusyudi22/" TargetMode="External"/><Relationship Id="rId9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1982491"/>
            <a:ext cx="9487800" cy="1849109"/>
            <a:chOff x="1352101" y="1605764"/>
            <a:chExt cx="9487800" cy="184910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1605764"/>
              <a:ext cx="94878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Facies Classification using Supervised Machine Learning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2679869" y="3052273"/>
              <a:ext cx="6847953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Final Machine Learning Project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8E4720-C07A-9B43-7CB2-6EA3BCD5CA01}"/>
              </a:ext>
            </a:extLst>
          </p:cNvPr>
          <p:cNvSpPr txBox="1"/>
          <p:nvPr/>
        </p:nvSpPr>
        <p:spPr>
          <a:xfrm>
            <a:off x="3749040" y="3946337"/>
            <a:ext cx="439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By : </a:t>
            </a:r>
            <a:r>
              <a:rPr lang="en-US" b="1" dirty="0" err="1">
                <a:solidFill>
                  <a:srgbClr val="FFC000"/>
                </a:solidFill>
              </a:rPr>
              <a:t>Stefanus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Yudi</a:t>
            </a:r>
            <a:r>
              <a:rPr lang="en-US" b="1" dirty="0">
                <a:solidFill>
                  <a:srgbClr val="FFC000"/>
                </a:solidFill>
              </a:rPr>
              <a:t> Irwan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Date : November 2022</a:t>
            </a:r>
            <a:endParaRPr lang="en-ID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267023" y="80645"/>
            <a:ext cx="114015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228105" y="895697"/>
            <a:ext cx="1173579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are from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Machine Learning Competition in 2016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comprises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11 columns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and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4149 rows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There are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 categorical data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Facies, Formation, and Well Name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There are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7 numerical data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Depth, GR, ILD_log10, Delta-PHI, PHIND, PE, NM_M, RELPOS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Numerical data consist of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5 Wireline Measurement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and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 Geological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AA741-DB62-0740-8A71-95D376203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839" y="3192309"/>
            <a:ext cx="9338322" cy="22776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FF23-531F-D807-7680-B97B80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59AC3-CBBA-0239-E79A-0A441FA5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78" y="1036003"/>
            <a:ext cx="6441605" cy="3462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C866D199-EA8F-9CD4-392C-E342769467DA}"/>
              </a:ext>
            </a:extLst>
          </p:cNvPr>
          <p:cNvSpPr txBox="1"/>
          <p:nvPr/>
        </p:nvSpPr>
        <p:spPr>
          <a:xfrm>
            <a:off x="557108" y="4664819"/>
            <a:ext cx="1127958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consist of data measurement from 9 real well and 1 synthetic well (F9) to compensate category BS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Phyloid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-Algae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Bafflestone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in other well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difference on the amount of data from the real well wasn’t so significant, but it is significant in the synthetic well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250976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 Preprocessing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BDE2-39E4-0024-BFFC-72ACE42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Preprocessing</a:t>
            </a:r>
            <a:endParaRPr lang="en-ID" b="1" dirty="0"/>
          </a:p>
        </p:txBody>
      </p:sp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B11EABE2-124F-B706-3B3D-8A383EEDD014}"/>
              </a:ext>
            </a:extLst>
          </p:cNvPr>
          <p:cNvSpPr txBox="1"/>
          <p:nvPr/>
        </p:nvSpPr>
        <p:spPr>
          <a:xfrm>
            <a:off x="5113315" y="2413357"/>
            <a:ext cx="650584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Raw data is comprised of 10 CSV files that represent the well measurement from 10 different well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Well </a:t>
            </a:r>
            <a:r>
              <a:rPr lang="en-ID" sz="1800" dirty="0">
                <a:solidFill>
                  <a:schemeClr val="tx1"/>
                </a:solidFill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‘CHURCHMAN BIBLE’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was used to become the test data well, and the rest of the 9 well data serve as train data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There are missing value in numerical data, and then it’s imputed by mean value for every label categories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Every data in train data and test data checked for data type and important range value</a:t>
            </a:r>
            <a:endParaRPr lang="en-US" sz="2000" dirty="0">
              <a:solidFill>
                <a:schemeClr val="tx1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41F7E-D40E-8513-5CB4-6C851A0F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2" y="834750"/>
            <a:ext cx="3898518" cy="55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7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8C16-2A9F-814F-E45D-1C60D50D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9252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9E14-0E56-5DC1-4A73-74DF85F8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Feature Engineering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285A5-DD53-02C8-C6C7-CAA20079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28" y="772708"/>
            <a:ext cx="3270864" cy="5742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B657BE9B-1065-D1B5-231E-CE91EC058A96}"/>
              </a:ext>
            </a:extLst>
          </p:cNvPr>
          <p:cNvSpPr txBox="1"/>
          <p:nvPr/>
        </p:nvSpPr>
        <p:spPr>
          <a:xfrm>
            <a:off x="4834935" y="931399"/>
            <a:ext cx="6505843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Drop feature Formation, Well Name, Depth, and RELPOS, then split numerical, categorical, and output data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One Hot Encoding for feature NM_M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Label Encoding for feature output facies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Normalize Input to have mean = 0 and standard deviation = 1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Balancing train data using random under sampling, random over sampling, and smote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8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  <a:sym typeface="Sor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E9CCB-EEB1-E0DD-C64E-4FE945A1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690" y="3643962"/>
            <a:ext cx="3635170" cy="2516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0704E-3209-A3F3-F817-CFE881B2F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03" y="3592924"/>
            <a:ext cx="2935099" cy="2619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45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3788-2967-2EA4-0847-31401E87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4911395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 for Modeling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DE965-8C7A-9E39-199E-F2A96CD9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65" y="1401844"/>
            <a:ext cx="309533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2E90BD-2F9D-CFE7-F400-C408A7078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81" y="4314651"/>
            <a:ext cx="3417514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B9836-DD6F-2524-012E-E5C58E3C4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46" y="1430320"/>
            <a:ext cx="335703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043AA9-771D-32EA-D601-2C643E7C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56" y="4314650"/>
            <a:ext cx="330721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210;p3">
            <a:extLst>
              <a:ext uri="{FF2B5EF4-FFF2-40B4-BE49-F238E27FC236}">
                <a16:creationId xmlns:a16="http://schemas.microsoft.com/office/drawing/2014/main" id="{F7372ED5-E61D-8CDF-92BE-72B25312B362}"/>
              </a:ext>
            </a:extLst>
          </p:cNvPr>
          <p:cNvSpPr txBox="1"/>
          <p:nvPr/>
        </p:nvSpPr>
        <p:spPr>
          <a:xfrm>
            <a:off x="3192620" y="923436"/>
            <a:ext cx="2274252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Unbalance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" name="Google Shape;210;p3">
            <a:extLst>
              <a:ext uri="{FF2B5EF4-FFF2-40B4-BE49-F238E27FC236}">
                <a16:creationId xmlns:a16="http://schemas.microsoft.com/office/drawing/2014/main" id="{BCDBA5FA-008B-4EEA-62E8-75A528A6F8A0}"/>
              </a:ext>
            </a:extLst>
          </p:cNvPr>
          <p:cNvSpPr txBox="1"/>
          <p:nvPr/>
        </p:nvSpPr>
        <p:spPr>
          <a:xfrm>
            <a:off x="2998349" y="3852852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Random Under Sample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" name="Google Shape;210;p3">
            <a:extLst>
              <a:ext uri="{FF2B5EF4-FFF2-40B4-BE49-F238E27FC236}">
                <a16:creationId xmlns:a16="http://schemas.microsoft.com/office/drawing/2014/main" id="{E5B6DE34-C709-99EA-D158-0B22FCCC6FF3}"/>
              </a:ext>
            </a:extLst>
          </p:cNvPr>
          <p:cNvSpPr txBox="1"/>
          <p:nvPr/>
        </p:nvSpPr>
        <p:spPr>
          <a:xfrm>
            <a:off x="6644175" y="3819958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SMOTE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" name="Google Shape;210;p3">
            <a:extLst>
              <a:ext uri="{FF2B5EF4-FFF2-40B4-BE49-F238E27FC236}">
                <a16:creationId xmlns:a16="http://schemas.microsoft.com/office/drawing/2014/main" id="{78B16B39-7202-F696-2FAE-04D9C8D265C0}"/>
              </a:ext>
            </a:extLst>
          </p:cNvPr>
          <p:cNvSpPr txBox="1"/>
          <p:nvPr/>
        </p:nvSpPr>
        <p:spPr>
          <a:xfrm>
            <a:off x="6728223" y="966495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Random Over Sample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" name="Google Shape;222;g142ad2f6649_0_79">
            <a:extLst>
              <a:ext uri="{FF2B5EF4-FFF2-40B4-BE49-F238E27FC236}">
                <a16:creationId xmlns:a16="http://schemas.microsoft.com/office/drawing/2014/main" id="{8382F7BF-70F8-B414-1623-77B7D326AB9C}"/>
              </a:ext>
            </a:extLst>
          </p:cNvPr>
          <p:cNvSpPr txBox="1"/>
          <p:nvPr/>
        </p:nvSpPr>
        <p:spPr>
          <a:xfrm>
            <a:off x="346841" y="2177873"/>
            <a:ext cx="219173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3745 data point for training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unbalance</a:t>
            </a:r>
          </a:p>
        </p:txBody>
      </p:sp>
      <p:sp>
        <p:nvSpPr>
          <p:cNvPr id="20" name="Google Shape;222;g142ad2f6649_0_79">
            <a:extLst>
              <a:ext uri="{FF2B5EF4-FFF2-40B4-BE49-F238E27FC236}">
                <a16:creationId xmlns:a16="http://schemas.microsoft.com/office/drawing/2014/main" id="{A5CC38B0-89A4-F16D-A29D-1AFCDC18B0C5}"/>
              </a:ext>
            </a:extLst>
          </p:cNvPr>
          <p:cNvSpPr txBox="1"/>
          <p:nvPr/>
        </p:nvSpPr>
        <p:spPr>
          <a:xfrm>
            <a:off x="196632" y="4849957"/>
            <a:ext cx="21917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963 data point for training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sp>
        <p:nvSpPr>
          <p:cNvPr id="21" name="Google Shape;222;g142ad2f6649_0_79">
            <a:extLst>
              <a:ext uri="{FF2B5EF4-FFF2-40B4-BE49-F238E27FC236}">
                <a16:creationId xmlns:a16="http://schemas.microsoft.com/office/drawing/2014/main" id="{C91D80C1-69B4-10A1-6112-29CE7BD97DB9}"/>
              </a:ext>
            </a:extLst>
          </p:cNvPr>
          <p:cNvSpPr txBox="1"/>
          <p:nvPr/>
        </p:nvSpPr>
        <p:spPr>
          <a:xfrm>
            <a:off x="9810901" y="2086421"/>
            <a:ext cx="23017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7956 data point for training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sp>
        <p:nvSpPr>
          <p:cNvPr id="22" name="Google Shape;222;g142ad2f6649_0_79">
            <a:extLst>
              <a:ext uri="{FF2B5EF4-FFF2-40B4-BE49-F238E27FC236}">
                <a16:creationId xmlns:a16="http://schemas.microsoft.com/office/drawing/2014/main" id="{1636CC4C-1C05-477A-C569-C025ACD2BC73}"/>
              </a:ext>
            </a:extLst>
          </p:cNvPr>
          <p:cNvSpPr txBox="1"/>
          <p:nvPr/>
        </p:nvSpPr>
        <p:spPr>
          <a:xfrm>
            <a:off x="9699919" y="4849957"/>
            <a:ext cx="23017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7956 data point for training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3BB8E7-A8BA-DD50-A17B-D13E027E032D}"/>
              </a:ext>
            </a:extLst>
          </p:cNvPr>
          <p:cNvCxnSpPr>
            <a:cxnSpLocks/>
          </p:cNvCxnSpPr>
          <p:nvPr/>
        </p:nvCxnSpPr>
        <p:spPr>
          <a:xfrm>
            <a:off x="2542472" y="3713165"/>
            <a:ext cx="7347762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A64790-6348-AA9D-459C-40B1051C4C6D}"/>
              </a:ext>
            </a:extLst>
          </p:cNvPr>
          <p:cNvCxnSpPr>
            <a:cxnSpLocks/>
          </p:cNvCxnSpPr>
          <p:nvPr/>
        </p:nvCxnSpPr>
        <p:spPr>
          <a:xfrm>
            <a:off x="6117020" y="903890"/>
            <a:ext cx="0" cy="5612524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1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D5DB-8923-2E3F-417E-3747A018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1740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0204-AC97-AD56-A12A-4FA212AA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Modeling</a:t>
            </a:r>
            <a:endParaRPr lang="en-ID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148EE-D523-0D53-8AAF-3B24830819A1}"/>
              </a:ext>
            </a:extLst>
          </p:cNvPr>
          <p:cNvSpPr txBox="1"/>
          <p:nvPr/>
        </p:nvSpPr>
        <p:spPr>
          <a:xfrm>
            <a:off x="451944" y="4913438"/>
            <a:ext cx="110884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S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even supervised model algorithm was trained by using four training data set, that will produce 28 machine learning model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From every algorithm will be picked one with the best accuracy on data test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From this 7 machine learning model will be picked one the best for facies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B3D32-12FE-7030-DC11-0F6D02C0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8" y="1177620"/>
            <a:ext cx="11545383" cy="2958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153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E89-A164-8524-4D0C-C2AFE027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0400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287343" y="111126"/>
            <a:ext cx="11401542" cy="60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Problem Definition &amp; Goals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Timeline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Preparation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Preprocessing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Feature Engineering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 Evaluation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Front End and Back End Services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Pytest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Deployment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EADB-D83B-115B-93C6-24C7F401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972940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Accuracy Score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C48D0-2EFB-FC5B-50CE-ED0814329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859" y="1158984"/>
            <a:ext cx="5923786" cy="3402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62A55-52BB-E274-2F79-5FC0FC3F6D91}"/>
              </a:ext>
            </a:extLst>
          </p:cNvPr>
          <p:cNvSpPr txBox="1"/>
          <p:nvPr/>
        </p:nvSpPr>
        <p:spPr>
          <a:xfrm>
            <a:off x="451944" y="4955479"/>
            <a:ext cx="11088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accuracy below 0.6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XGBClassifier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has the highest accuracy on test data (“CHURCHMAN BIBLE”) for 52.7% and Decision Tree Classifier has the smallest accuracy on test data for 46.5%</a:t>
            </a:r>
          </a:p>
        </p:txBody>
      </p:sp>
    </p:spTree>
    <p:extLst>
      <p:ext uri="{BB962C8B-B14F-4D97-AF65-F5344CB8AC3E}">
        <p14:creationId xmlns:p14="http://schemas.microsoft.com/office/powerpoint/2010/main" val="345464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4353-765A-47CC-67E3-596D7993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7118568" cy="49736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by Adjacent Accuracy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C215C-6C87-3CF4-53BB-F49D98F4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58" y="1151518"/>
            <a:ext cx="5720080" cy="3297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C0817-85BB-B951-5918-87B7D0D009E9}"/>
              </a:ext>
            </a:extLst>
          </p:cNvPr>
          <p:cNvSpPr txBox="1"/>
          <p:nvPr/>
        </p:nvSpPr>
        <p:spPr>
          <a:xfrm>
            <a:off x="451944" y="4955479"/>
            <a:ext cx="11088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adjacent accuracy more than 0.8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again has the highest adjacent facies value for 86,8% and  again Decision Tree Classifier become the model with the smallest adjacent accuracy on test data for 80,2%</a:t>
            </a:r>
            <a:endParaRPr lang="en-ID" sz="18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54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1F2E-BC54-B5B8-C309-9D67543D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836306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CV Score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A0721-1EBF-63F2-873E-F3133E1B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8" y="937873"/>
            <a:ext cx="5294995" cy="3045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1C2AC2-FA90-0085-AF93-D5819E8FE86E}"/>
              </a:ext>
            </a:extLst>
          </p:cNvPr>
          <p:cNvSpPr txBox="1"/>
          <p:nvPr/>
        </p:nvSpPr>
        <p:spPr>
          <a:xfrm>
            <a:off x="415157" y="4398430"/>
            <a:ext cx="113669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Random Forest Classifier has the highest cv-score for 89.34%, whereas KNN has the smallest cv-score for 49,1%.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Random forest and svc have a high difference between CV score and accuracy, we can say that for this two model is overfit on train data, </a:t>
            </a:r>
            <a:r>
              <a:rPr lang="en-ID" sz="16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eventhough</a:t>
            </a: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already pass the cross validation process.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For acceptable CV Score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has the highest cv score for 60.85% whereas KNN has the smallest cv score for 49,1%.</a:t>
            </a: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3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7587-D559-5394-0F5E-B8708FF0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836306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ROC-AUC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96E94-58F5-6814-7AAC-707FDDB5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9" y="1201595"/>
            <a:ext cx="5621280" cy="3086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E5A9C-9975-9AEA-95BE-3F18A7C3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326" y="1148197"/>
            <a:ext cx="3464998" cy="3410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47E47-0ECC-2AAC-6994-8DF626D83585}"/>
              </a:ext>
            </a:extLst>
          </p:cNvPr>
          <p:cNvSpPr txBox="1"/>
          <p:nvPr/>
        </p:nvSpPr>
        <p:spPr>
          <a:xfrm>
            <a:off x="412530" y="4763853"/>
            <a:ext cx="113669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roc-</a:t>
            </a:r>
            <a:r>
              <a:rPr lang="en-US" sz="16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auc</a:t>
            </a:r>
            <a:r>
              <a:rPr lang="en-US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more than 0.8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has the highest ROC-AUC score of 86.5% whereas Decision Tree Classifier has the smallest roc-</a:t>
            </a:r>
            <a:r>
              <a:rPr lang="en-ID" sz="16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auc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score of 82%.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F</a:t>
            </a:r>
            <a:r>
              <a:rPr lang="en-ID" sz="18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or multi-class classification ROC-AUC curve was constructed by computing average TPR and FPR for every category.</a:t>
            </a: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99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9CE-35DA-2125-BBAE-D9D2EA72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6309271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Prediction Result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685E0-C938-E030-933D-842B01F6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5" y="860909"/>
            <a:ext cx="6468460" cy="5409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1BAC4B-A3E2-FD1D-4DA0-061EE6589EA0}"/>
              </a:ext>
            </a:extLst>
          </p:cNvPr>
          <p:cNvSpPr txBox="1"/>
          <p:nvPr/>
        </p:nvSpPr>
        <p:spPr>
          <a:xfrm>
            <a:off x="7147035" y="1782395"/>
            <a:ext cx="460813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every model could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predict the majority of facies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when the layer doesn’t variate much, like at the depth around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3075 and 2960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But when it comes to variative layer like in the depth around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3050 and 3100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the predicted lithofacies become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clearly different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with actual facies.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with the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best performance evaluated from accuracy, adjacent accuracy, cv-score, and ROC-AUC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curve could predict the lithofacies layer better than any other model. </a:t>
            </a:r>
            <a:endParaRPr lang="en-ID" sz="1600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728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E2C3-7DA4-6337-9F93-DAF43EFD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and Back End Services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86827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C1E3-795C-6A23-0024-616C3B4D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Streamlit</a:t>
            </a:r>
            <a:r>
              <a:rPr lang="en-US" dirty="0"/>
              <a:t> : Front End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92C8-288F-5B21-B1FC-EB8CF67360BA}"/>
              </a:ext>
            </a:extLst>
          </p:cNvPr>
          <p:cNvSpPr txBox="1"/>
          <p:nvPr/>
        </p:nvSpPr>
        <p:spPr>
          <a:xfrm>
            <a:off x="5734754" y="2767280"/>
            <a:ext cx="58476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This project use </a:t>
            </a:r>
            <a:r>
              <a:rPr lang="en-ID" sz="20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streamlit</a:t>
            </a: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as the front end of machine learning application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 err="1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Streamlit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runs on port 8501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 err="1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Streamlit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will sent </a:t>
            </a:r>
            <a:r>
              <a:rPr lang="en-ID" sz="2000" dirty="0" err="1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api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data into fast </a:t>
            </a:r>
            <a:r>
              <a:rPr lang="en-ID" sz="2000" dirty="0" err="1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api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and receive prediction result of the model</a:t>
            </a: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 </a:t>
            </a:r>
            <a:endParaRPr lang="en-ID" sz="2000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DABA9-A6BF-EE7A-E850-AB654BEC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6" y="835377"/>
            <a:ext cx="4441726" cy="5616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4451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C1E3-795C-6A23-0024-616C3B4D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API : Back End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92C8-288F-5B21-B1FC-EB8CF67360BA}"/>
              </a:ext>
            </a:extLst>
          </p:cNvPr>
          <p:cNvSpPr txBox="1"/>
          <p:nvPr/>
        </p:nvSpPr>
        <p:spPr>
          <a:xfrm>
            <a:off x="5713733" y="2151727"/>
            <a:ext cx="58476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Fast API was use as application peripheral interfa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ce for the machine learning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Fast API receive API data in JSON format from </a:t>
            </a:r>
            <a:r>
              <a:rPr lang="en-ID" sz="2000" dirty="0" err="1">
                <a:latin typeface="Sora" panose="020B0604020202020204" charset="0"/>
                <a:cs typeface="Sora" panose="020B0604020202020204" charset="0"/>
              </a:rPr>
              <a:t>streamlit</a:t>
            </a: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. Then format the data so the machine learning model could make prediction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After prediction Fast API will sent again the data to </a:t>
            </a:r>
            <a:r>
              <a:rPr lang="en-ID" sz="2000" dirty="0" err="1">
                <a:latin typeface="Sora" panose="020B0604020202020204" charset="0"/>
                <a:cs typeface="Sora" panose="020B0604020202020204" charset="0"/>
              </a:rPr>
              <a:t>streamlit</a:t>
            </a: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 for display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37B64-15C5-9DD5-90B7-FE4B6DBB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8" y="1366344"/>
            <a:ext cx="4993139" cy="4388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4014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22E3-FC7C-51C1-2B20-197BE38E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Pytest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3692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1327-9265-B142-F250-DFBE68F8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 Function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44A0C-867C-C39B-8BF4-4EF46C01C713}"/>
              </a:ext>
            </a:extLst>
          </p:cNvPr>
          <p:cNvSpPr txBox="1"/>
          <p:nvPr/>
        </p:nvSpPr>
        <p:spPr>
          <a:xfrm>
            <a:off x="570089" y="3570539"/>
            <a:ext cx="113906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Unit test was used to test every function in data_preprocessing.py and feature_engineering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.py function as expected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This project uses the </a:t>
            </a:r>
            <a:r>
              <a:rPr lang="en-ID" sz="2000" dirty="0" err="1">
                <a:latin typeface="Sora" panose="020B0604020202020204" charset="0"/>
                <a:cs typeface="Sora" panose="020B0604020202020204" charset="0"/>
              </a:rPr>
              <a:t>pytest</a:t>
            </a: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 library on 14 functions in both data_preprocessing.py and feature_engineering.py and all pass the unit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18A00-8589-7695-B6A4-1C55BE2C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8" y="1341274"/>
            <a:ext cx="10794124" cy="1817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278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Problem Definition &amp; Goals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028F-F1A0-095E-FE72-32A6548E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41952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F5E2-0F9F-D02D-3C4B-5B45C8FC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26" y="155855"/>
            <a:ext cx="4114800" cy="497362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 Compose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9F4F-975A-20FB-5EC8-734F1666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6" y="1602827"/>
            <a:ext cx="6262581" cy="3652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A9BA1-C4FA-DD05-E680-48568A151A5B}"/>
              </a:ext>
            </a:extLst>
          </p:cNvPr>
          <p:cNvSpPr txBox="1"/>
          <p:nvPr/>
        </p:nvSpPr>
        <p:spPr>
          <a:xfrm>
            <a:off x="6873765" y="1843949"/>
            <a:ext cx="470863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This development use docker to run the Front end and back end services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Docker function as a container so the front end and back end services can be run at any operating system as long as they have docker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Front end and back end run on separate docker in a time</a:t>
            </a:r>
          </a:p>
        </p:txBody>
      </p:sp>
    </p:spTree>
    <p:extLst>
      <p:ext uri="{BB962C8B-B14F-4D97-AF65-F5344CB8AC3E}">
        <p14:creationId xmlns:p14="http://schemas.microsoft.com/office/powerpoint/2010/main" val="3578771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500703" y="534693"/>
            <a:ext cx="26590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390" name="Google Shape;390;p2"/>
          <p:cNvSpPr txBox="1"/>
          <p:nvPr/>
        </p:nvSpPr>
        <p:spPr>
          <a:xfrm>
            <a:off x="401550" y="1426720"/>
            <a:ext cx="11388900" cy="250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Imamverdiyev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Sukhostat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L., 2019, Lithological facies classification using deep convolutional neural network. Journal of Petroleum Science and Engineering 174 (2019) 216–228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M. Gifford, C.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Agah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2010, Collaborative multi-agent rock facies classification from wireline well log data, Engineering Applications of Artificial Intelligence 23 (2010) 1158–1172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 W. Dunham, M. Malcolm, A. Kim Welford, J. 2020, Improved well log classification using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semisupervised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Gaussian mixture models and a new hyper-parameter selection strategy, Computers and Geosciences 140 (2020) 104501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W.J. Glover P., K. Mohammed-Sajed, O.,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Akyiiz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Lorinczi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 2022, Clustering of facies in tight carbonates using machine learning, Marine and Petroleum Geology 144 (2022) 105828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Antariksa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 Muamar, R. Lee, J. 2022, Performance evaluation of machine learning-based classification with rock-physics analysis of geological lithofacies in Tarakan Basin, Indonesia, Journal of Petroleum Science and Engineering 208 (2022) 109250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93B769-42CB-2A1B-58A9-482A3ADDFBA1}"/>
              </a:ext>
            </a:extLst>
          </p:cNvPr>
          <p:cNvGrpSpPr/>
          <p:nvPr/>
        </p:nvGrpSpPr>
        <p:grpSpPr>
          <a:xfrm>
            <a:off x="5307734" y="4926265"/>
            <a:ext cx="1328292" cy="447041"/>
            <a:chOff x="10370597" y="172719"/>
            <a:chExt cx="1680602" cy="5656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C30B76-D891-63EE-A27F-1465360A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D49D272C-53E9-C6E6-4F5C-F0224DA442CF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4936BC-E380-B997-88A3-8FD02C72A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49" y="1856762"/>
            <a:ext cx="707806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98A47A5-8187-8E45-AE4C-F813C62450F9}"/>
              </a:ext>
            </a:extLst>
          </p:cNvPr>
          <p:cNvGrpSpPr/>
          <p:nvPr/>
        </p:nvGrpSpPr>
        <p:grpSpPr>
          <a:xfrm>
            <a:off x="1468254" y="3500995"/>
            <a:ext cx="2727225" cy="955215"/>
            <a:chOff x="546553" y="2727315"/>
            <a:chExt cx="2727225" cy="955215"/>
          </a:xfrm>
        </p:grpSpPr>
        <p:pic>
          <p:nvPicPr>
            <p:cNvPr id="3" name="Picture 2">
              <a:hlinkClick r:id="rId2"/>
              <a:extLst>
                <a:ext uri="{FF2B5EF4-FFF2-40B4-BE49-F238E27FC236}">
                  <a16:creationId xmlns:a16="http://schemas.microsoft.com/office/drawing/2014/main" id="{2ADB9BA0-1DAF-DB04-EB70-AB0358052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3" y="2727315"/>
              <a:ext cx="965363" cy="955215"/>
            </a:xfrm>
            <a:prstGeom prst="rect">
              <a:avLst/>
            </a:prstGeom>
          </p:spPr>
        </p:pic>
        <p:sp>
          <p:nvSpPr>
            <p:cNvPr id="4" name="TextBox 3">
              <a:hlinkClick r:id="rId2"/>
              <a:extLst>
                <a:ext uri="{FF2B5EF4-FFF2-40B4-BE49-F238E27FC236}">
                  <a16:creationId xmlns:a16="http://schemas.microsoft.com/office/drawing/2014/main" id="{B70502FE-7570-DE64-F218-3ADAF752568E}"/>
                </a:ext>
              </a:extLst>
            </p:cNvPr>
            <p:cNvSpPr txBox="1"/>
            <p:nvPr/>
          </p:nvSpPr>
          <p:spPr>
            <a:xfrm>
              <a:off x="1511916" y="3025737"/>
              <a:ext cx="176186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My-Email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F90437-06E7-D816-EF34-880C87D84583}"/>
              </a:ext>
            </a:extLst>
          </p:cNvPr>
          <p:cNvGrpSpPr/>
          <p:nvPr/>
        </p:nvGrpSpPr>
        <p:grpSpPr>
          <a:xfrm>
            <a:off x="1559900" y="4825609"/>
            <a:ext cx="3089600" cy="773847"/>
            <a:chOff x="638199" y="3859431"/>
            <a:chExt cx="3089600" cy="773847"/>
          </a:xfrm>
        </p:grpSpPr>
        <p:pic>
          <p:nvPicPr>
            <p:cNvPr id="5" name="Picture 4">
              <a:hlinkClick r:id="rId4"/>
              <a:extLst>
                <a:ext uri="{FF2B5EF4-FFF2-40B4-BE49-F238E27FC236}">
                  <a16:creationId xmlns:a16="http://schemas.microsoft.com/office/drawing/2014/main" id="{6F1B0A98-E3E1-004B-F467-21F89194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99" y="3859431"/>
              <a:ext cx="782068" cy="773847"/>
            </a:xfrm>
            <a:prstGeom prst="rect">
              <a:avLst/>
            </a:prstGeom>
          </p:spPr>
        </p:pic>
        <p:sp>
          <p:nvSpPr>
            <p:cNvPr id="6" name="TextBox 5">
              <a:hlinkClick r:id="rId4"/>
              <a:extLst>
                <a:ext uri="{FF2B5EF4-FFF2-40B4-BE49-F238E27FC236}">
                  <a16:creationId xmlns:a16="http://schemas.microsoft.com/office/drawing/2014/main" id="{EA928D15-9BB7-0A53-F727-98C9F59B04D1}"/>
                </a:ext>
              </a:extLst>
            </p:cNvPr>
            <p:cNvSpPr txBox="1"/>
            <p:nvPr/>
          </p:nvSpPr>
          <p:spPr>
            <a:xfrm>
              <a:off x="1511914" y="3978114"/>
              <a:ext cx="221588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My-LinkedIn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D259B8-FAF7-7920-F4DA-93204102E6E3}"/>
              </a:ext>
            </a:extLst>
          </p:cNvPr>
          <p:cNvSpPr txBox="1"/>
          <p:nvPr/>
        </p:nvSpPr>
        <p:spPr>
          <a:xfrm>
            <a:off x="1341245" y="1228067"/>
            <a:ext cx="30637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me ! </a:t>
            </a:r>
          </a:p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discussion</a:t>
            </a:r>
            <a:endParaRPr lang="en-ID" sz="30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A24AE7-723C-592C-4945-873373FF6646}"/>
              </a:ext>
            </a:extLst>
          </p:cNvPr>
          <p:cNvCxnSpPr>
            <a:cxnSpLocks/>
          </p:cNvCxnSpPr>
          <p:nvPr/>
        </p:nvCxnSpPr>
        <p:spPr>
          <a:xfrm flipV="1">
            <a:off x="5971823" y="765224"/>
            <a:ext cx="0" cy="5443665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CBA4E3-6C82-458A-D1AD-629192FD3CA2}"/>
              </a:ext>
            </a:extLst>
          </p:cNvPr>
          <p:cNvSpPr txBox="1"/>
          <p:nvPr/>
        </p:nvSpPr>
        <p:spPr>
          <a:xfrm>
            <a:off x="7157525" y="1205403"/>
            <a:ext cx="34483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Notebook and Repository</a:t>
            </a:r>
            <a:endParaRPr lang="en-ID" sz="3000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749554-5121-5BE0-1B7B-7EE33A0A6B62}"/>
              </a:ext>
            </a:extLst>
          </p:cNvPr>
          <p:cNvGrpSpPr/>
          <p:nvPr/>
        </p:nvGrpSpPr>
        <p:grpSpPr>
          <a:xfrm>
            <a:off x="6944028" y="2255143"/>
            <a:ext cx="3861571" cy="1080948"/>
            <a:chOff x="6508422" y="3758718"/>
            <a:chExt cx="3861571" cy="1080948"/>
          </a:xfrm>
        </p:grpSpPr>
        <p:pic>
          <p:nvPicPr>
            <p:cNvPr id="11" name="Picture 2" descr="GitHub Logos and Usage · GitHub">
              <a:extLst>
                <a:ext uri="{FF2B5EF4-FFF2-40B4-BE49-F238E27FC236}">
                  <a16:creationId xmlns:a16="http://schemas.microsoft.com/office/drawing/2014/main" id="{8A64D22C-DDBD-4CBD-8932-1F42021D8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422" y="3758718"/>
              <a:ext cx="1080948" cy="1080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hlinkClick r:id="rId7"/>
              <a:extLst>
                <a:ext uri="{FF2B5EF4-FFF2-40B4-BE49-F238E27FC236}">
                  <a16:creationId xmlns:a16="http://schemas.microsoft.com/office/drawing/2014/main" id="{D4D422AC-3C41-8FF9-0E40-820D20CD55F0}"/>
                </a:ext>
              </a:extLst>
            </p:cNvPr>
            <p:cNvSpPr txBox="1"/>
            <p:nvPr/>
          </p:nvSpPr>
          <p:spPr>
            <a:xfrm>
              <a:off x="7506096" y="4060665"/>
              <a:ext cx="28638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rgbClr val="4685F4"/>
                  </a:solidFill>
                </a:rPr>
                <a:t>Project-Repository</a:t>
              </a:r>
              <a:endParaRPr lang="en-ID" sz="2500" dirty="0">
                <a:solidFill>
                  <a:srgbClr val="4685F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AFA3ED-A4CF-6424-30BC-3A407BCC8D2E}"/>
              </a:ext>
            </a:extLst>
          </p:cNvPr>
          <p:cNvGrpSpPr/>
          <p:nvPr/>
        </p:nvGrpSpPr>
        <p:grpSpPr>
          <a:xfrm>
            <a:off x="1517773" y="2419063"/>
            <a:ext cx="2887175" cy="914400"/>
            <a:chOff x="1517773" y="2464219"/>
            <a:chExt cx="2887175" cy="914400"/>
          </a:xfrm>
        </p:grpSpPr>
        <p:pic>
          <p:nvPicPr>
            <p:cNvPr id="23" name="Graphic 22" descr="Document">
              <a:extLst>
                <a:ext uri="{FF2B5EF4-FFF2-40B4-BE49-F238E27FC236}">
                  <a16:creationId xmlns:a16="http://schemas.microsoft.com/office/drawing/2014/main" id="{A557A459-8307-1332-DA1A-20E8ACC56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773" y="2464219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hlinkClick r:id="rId10"/>
              <a:extLst>
                <a:ext uri="{FF2B5EF4-FFF2-40B4-BE49-F238E27FC236}">
                  <a16:creationId xmlns:a16="http://schemas.microsoft.com/office/drawing/2014/main" id="{78430DEA-44A7-5882-4882-EB0D2FD8188D}"/>
                </a:ext>
              </a:extLst>
            </p:cNvPr>
            <p:cNvSpPr txBox="1"/>
            <p:nvPr/>
          </p:nvSpPr>
          <p:spPr>
            <a:xfrm>
              <a:off x="2440857" y="2682892"/>
              <a:ext cx="19640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My-Resume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60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277183" y="141605"/>
            <a:ext cx="4102906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b="1" dirty="0"/>
              <a:t>Problem Definition</a:t>
            </a:r>
            <a:endParaRPr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052B31-F945-F934-DF9C-52AB127AD5FF}"/>
              </a:ext>
            </a:extLst>
          </p:cNvPr>
          <p:cNvGrpSpPr/>
          <p:nvPr/>
        </p:nvGrpSpPr>
        <p:grpSpPr>
          <a:xfrm>
            <a:off x="139321" y="946045"/>
            <a:ext cx="8625079" cy="2482955"/>
            <a:chOff x="139321" y="946045"/>
            <a:chExt cx="8625079" cy="24829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FECE72-93BC-53D7-DB74-6ADD04F4D5AB}"/>
                </a:ext>
              </a:extLst>
            </p:cNvPr>
            <p:cNvSpPr txBox="1"/>
            <p:nvPr/>
          </p:nvSpPr>
          <p:spPr>
            <a:xfrm>
              <a:off x="282740" y="1613118"/>
              <a:ext cx="848166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Oil and Gas companies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need to translate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 measurement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into lithofacies layer to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better understand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the condition of the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reservoir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being drilled.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Manually interpreting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 measurement data that are exponentially growing in volume by reservoir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geologists or geophysicists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must be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subjective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to some extent, leading to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increased uncertainties.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Facies definition is sometimes very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time-consuming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activity and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expensive.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ED497D-6B06-1252-BBCC-49D7A7871CDA}"/>
                </a:ext>
              </a:extLst>
            </p:cNvPr>
            <p:cNvGrpSpPr/>
            <p:nvPr/>
          </p:nvGrpSpPr>
          <p:grpSpPr>
            <a:xfrm>
              <a:off x="139321" y="946045"/>
              <a:ext cx="3578474" cy="592350"/>
              <a:chOff x="620409" y="972430"/>
              <a:chExt cx="3578474" cy="59235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4EE7A92-9416-C339-9BB2-EF41EAD17F14}"/>
                  </a:ext>
                </a:extLst>
              </p:cNvPr>
              <p:cNvSpPr/>
              <p:nvPr/>
            </p:nvSpPr>
            <p:spPr>
              <a:xfrm>
                <a:off x="1286176" y="1024965"/>
                <a:ext cx="2912707" cy="518795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" name="Google Shape;209;p3">
                <a:extLst>
                  <a:ext uri="{FF2B5EF4-FFF2-40B4-BE49-F238E27FC236}">
                    <a16:creationId xmlns:a16="http://schemas.microsoft.com/office/drawing/2014/main" id="{0AA1BDC2-F406-FE79-C551-9A389D620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176" y="1045985"/>
                <a:ext cx="2912707" cy="518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82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3200"/>
                  <a:buFont typeface="Sora"/>
                  <a:buNone/>
                  <a:defRPr sz="3200" b="0" i="0" u="none" strike="noStrike" cap="none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Business Problems</a:t>
                </a:r>
              </a:p>
            </p:txBody>
          </p:sp>
          <p:pic>
            <p:nvPicPr>
              <p:cNvPr id="7" name="Graphic 6" descr="Question mark">
                <a:extLst>
                  <a:ext uri="{FF2B5EF4-FFF2-40B4-BE49-F238E27FC236}">
                    <a16:creationId xmlns:a16="http://schemas.microsoft.com/office/drawing/2014/main" id="{B6E5F9BD-4489-F0E6-9201-B4DBC64C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0409" y="972430"/>
                <a:ext cx="564577" cy="564577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1EA256-120D-3282-EA8A-D8BA861F26FA}"/>
              </a:ext>
            </a:extLst>
          </p:cNvPr>
          <p:cNvGrpSpPr/>
          <p:nvPr/>
        </p:nvGrpSpPr>
        <p:grpSpPr>
          <a:xfrm>
            <a:off x="2589459" y="3884177"/>
            <a:ext cx="9192638" cy="2433140"/>
            <a:chOff x="277183" y="3716011"/>
            <a:chExt cx="9192638" cy="2433140"/>
          </a:xfrm>
        </p:grpSpPr>
        <p:sp>
          <p:nvSpPr>
            <p:cNvPr id="210" name="Google Shape;210;p3"/>
            <p:cNvSpPr txBox="1"/>
            <p:nvPr/>
          </p:nvSpPr>
          <p:spPr>
            <a:xfrm>
              <a:off x="336710" y="4333310"/>
              <a:ext cx="9133111" cy="1815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Classification of Lithofacies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can be achieved by using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supervised machine learning technique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. This supervised technique used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lithofacies labeled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to understand the patterns and then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label other data lithofacies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based on trained lithofacies patterns 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In this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research and deployment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 will construct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supervised machine learning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model to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classify lithofacies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using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well-measurement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to reduce cost and tackle the uncertainty of manual interpretation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DDBECC-4CE0-0FD7-387F-775002304F3F}"/>
                </a:ext>
              </a:extLst>
            </p:cNvPr>
            <p:cNvGrpSpPr/>
            <p:nvPr/>
          </p:nvGrpSpPr>
          <p:grpSpPr>
            <a:xfrm>
              <a:off x="277183" y="3716011"/>
              <a:ext cx="3683569" cy="578050"/>
              <a:chOff x="562610" y="3438011"/>
              <a:chExt cx="3683569" cy="5780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A102A0D-E234-D38E-14CD-8A0BA263D670}"/>
                  </a:ext>
                </a:extLst>
              </p:cNvPr>
              <p:cNvSpPr/>
              <p:nvPr/>
            </p:nvSpPr>
            <p:spPr>
              <a:xfrm>
                <a:off x="1273302" y="3477515"/>
                <a:ext cx="2960003" cy="518795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Google Shape;209;p3">
                <a:extLst>
                  <a:ext uri="{FF2B5EF4-FFF2-40B4-BE49-F238E27FC236}">
                    <a16:creationId xmlns:a16="http://schemas.microsoft.com/office/drawing/2014/main" id="{41844D48-DC69-E0B2-9CC9-1720C0FE0B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176" y="3497266"/>
                <a:ext cx="2960003" cy="518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3200"/>
                  <a:buFont typeface="Sora"/>
                  <a:buNone/>
                  <a:defRPr sz="3200" b="0" i="0" u="none" strike="noStrike" cap="none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b="1" dirty="0">
                    <a:solidFill>
                      <a:schemeClr val="bg1"/>
                    </a:solidFill>
                  </a:rPr>
                  <a:t>Business Solution</a:t>
                </a:r>
              </a:p>
            </p:txBody>
          </p:sp>
          <p:pic>
            <p:nvPicPr>
              <p:cNvPr id="9" name="Graphic 8" descr="Head with gears">
                <a:extLst>
                  <a:ext uri="{FF2B5EF4-FFF2-40B4-BE49-F238E27FC236}">
                    <a16:creationId xmlns:a16="http://schemas.microsoft.com/office/drawing/2014/main" id="{05C66840-3936-BCBC-4D75-95004DB46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2610" y="3438011"/>
                <a:ext cx="558299" cy="5582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6123-9879-AA33-9105-59C198AF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25" y="134834"/>
            <a:ext cx="1558595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Goals</a:t>
            </a:r>
            <a:endParaRPr lang="en-ID" b="1" dirty="0"/>
          </a:p>
        </p:txBody>
      </p:sp>
      <p:sp>
        <p:nvSpPr>
          <p:cNvPr id="3" name="Google Shape;210;p3">
            <a:extLst>
              <a:ext uri="{FF2B5EF4-FFF2-40B4-BE49-F238E27FC236}">
                <a16:creationId xmlns:a16="http://schemas.microsoft.com/office/drawing/2014/main" id="{86935199-9087-A27D-9AF5-CE47151BB7B5}"/>
              </a:ext>
            </a:extLst>
          </p:cNvPr>
          <p:cNvSpPr txBox="1"/>
          <p:nvPr/>
        </p:nvSpPr>
        <p:spPr>
          <a:xfrm>
            <a:off x="291225" y="811818"/>
            <a:ext cx="1151857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goal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of this project is to find the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best-supervised machine learning algorithm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for lithofacies classification, and then deploy the pre-application to the server to predict the lithofacies from the well-measurement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AF2C3-53F4-791B-B1C5-4F2D6005770A}"/>
              </a:ext>
            </a:extLst>
          </p:cNvPr>
          <p:cNvGrpSpPr/>
          <p:nvPr/>
        </p:nvGrpSpPr>
        <p:grpSpPr>
          <a:xfrm>
            <a:off x="1171905" y="1774728"/>
            <a:ext cx="3718471" cy="400069"/>
            <a:chOff x="1171905" y="1774728"/>
            <a:chExt cx="3718471" cy="40006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FCA452-0A8C-325C-2268-33CBA55CB7D1}"/>
                </a:ext>
              </a:extLst>
            </p:cNvPr>
            <p:cNvSpPr/>
            <p:nvPr/>
          </p:nvSpPr>
          <p:spPr>
            <a:xfrm>
              <a:off x="1171905" y="1774728"/>
              <a:ext cx="3718471" cy="396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Google Shape;210;p3">
              <a:extLst>
                <a:ext uri="{FF2B5EF4-FFF2-40B4-BE49-F238E27FC236}">
                  <a16:creationId xmlns:a16="http://schemas.microsoft.com/office/drawing/2014/main" id="{A3B27CE2-B36D-4700-9F18-B05863E7AF23}"/>
                </a:ext>
              </a:extLst>
            </p:cNvPr>
            <p:cNvSpPr txBox="1"/>
            <p:nvPr/>
          </p:nvSpPr>
          <p:spPr>
            <a:xfrm>
              <a:off x="1171905" y="1774728"/>
              <a:ext cx="3718471" cy="4000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Machine Learning Metrics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83D227-1C2A-3C1E-C8AB-6ADE58538CC6}"/>
              </a:ext>
            </a:extLst>
          </p:cNvPr>
          <p:cNvGrpSpPr/>
          <p:nvPr/>
        </p:nvGrpSpPr>
        <p:grpSpPr>
          <a:xfrm>
            <a:off x="7419860" y="1774728"/>
            <a:ext cx="3245506" cy="413487"/>
            <a:chOff x="7652626" y="1875449"/>
            <a:chExt cx="3245506" cy="41348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B26F4BE-13C8-DCF1-632B-3D7122C5071F}"/>
                </a:ext>
              </a:extLst>
            </p:cNvPr>
            <p:cNvSpPr/>
            <p:nvPr/>
          </p:nvSpPr>
          <p:spPr>
            <a:xfrm>
              <a:off x="7998372" y="1875449"/>
              <a:ext cx="2554014" cy="400069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Google Shape;210;p3">
              <a:extLst>
                <a:ext uri="{FF2B5EF4-FFF2-40B4-BE49-F238E27FC236}">
                  <a16:creationId xmlns:a16="http://schemas.microsoft.com/office/drawing/2014/main" id="{77B779D0-8377-AA95-D516-02D4730A9B7B}"/>
                </a:ext>
              </a:extLst>
            </p:cNvPr>
            <p:cNvSpPr txBox="1"/>
            <p:nvPr/>
          </p:nvSpPr>
          <p:spPr>
            <a:xfrm>
              <a:off x="7652626" y="1888867"/>
              <a:ext cx="324550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Business Metrics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" name="Google Shape;210;p3">
            <a:extLst>
              <a:ext uri="{FF2B5EF4-FFF2-40B4-BE49-F238E27FC236}">
                <a16:creationId xmlns:a16="http://schemas.microsoft.com/office/drawing/2014/main" id="{4AC979B4-933E-6C29-04C0-EBEDBBBAA49A}"/>
              </a:ext>
            </a:extLst>
          </p:cNvPr>
          <p:cNvSpPr txBox="1"/>
          <p:nvPr/>
        </p:nvSpPr>
        <p:spPr>
          <a:xfrm>
            <a:off x="333059" y="2601227"/>
            <a:ext cx="16509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Accuracy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 – 0.6</a:t>
            </a:r>
          </a:p>
        </p:txBody>
      </p:sp>
      <p:sp>
        <p:nvSpPr>
          <p:cNvPr id="7" name="Google Shape;210;p3">
            <a:extLst>
              <a:ext uri="{FF2B5EF4-FFF2-40B4-BE49-F238E27FC236}">
                <a16:creationId xmlns:a16="http://schemas.microsoft.com/office/drawing/2014/main" id="{7E239705-412C-BF68-581F-13B6496A484F}"/>
              </a:ext>
            </a:extLst>
          </p:cNvPr>
          <p:cNvSpPr txBox="1"/>
          <p:nvPr/>
        </p:nvSpPr>
        <p:spPr>
          <a:xfrm>
            <a:off x="-68749" y="3449565"/>
            <a:ext cx="206200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Adjacent Accuracy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0.6-0.8</a:t>
            </a:r>
          </a:p>
        </p:txBody>
      </p:sp>
      <p:sp>
        <p:nvSpPr>
          <p:cNvPr id="8" name="Google Shape;210;p3">
            <a:extLst>
              <a:ext uri="{FF2B5EF4-FFF2-40B4-BE49-F238E27FC236}">
                <a16:creationId xmlns:a16="http://schemas.microsoft.com/office/drawing/2014/main" id="{3C22E133-48E8-7107-5DB0-319D9244EA29}"/>
              </a:ext>
            </a:extLst>
          </p:cNvPr>
          <p:cNvSpPr txBox="1"/>
          <p:nvPr/>
        </p:nvSpPr>
        <p:spPr>
          <a:xfrm>
            <a:off x="-211952" y="4535183"/>
            <a:ext cx="21960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3. CV Score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0.5-0.6</a:t>
            </a:r>
          </a:p>
        </p:txBody>
      </p:sp>
      <p:sp>
        <p:nvSpPr>
          <p:cNvPr id="9" name="Google Shape;210;p3">
            <a:extLst>
              <a:ext uri="{FF2B5EF4-FFF2-40B4-BE49-F238E27FC236}">
                <a16:creationId xmlns:a16="http://schemas.microsoft.com/office/drawing/2014/main" id="{51D12158-6AC7-7729-24CF-A5FDE3AEF58C}"/>
              </a:ext>
            </a:extLst>
          </p:cNvPr>
          <p:cNvSpPr txBox="1"/>
          <p:nvPr/>
        </p:nvSpPr>
        <p:spPr>
          <a:xfrm>
            <a:off x="-211952" y="5489763"/>
            <a:ext cx="219601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4. ROC-AUC Value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0.8-0.9</a:t>
            </a: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" name="Google Shape;210;p3">
            <a:extLst>
              <a:ext uri="{FF2B5EF4-FFF2-40B4-BE49-F238E27FC236}">
                <a16:creationId xmlns:a16="http://schemas.microsoft.com/office/drawing/2014/main" id="{E9C1F6B3-AB20-F0DB-B265-7CE60FB833D1}"/>
              </a:ext>
            </a:extLst>
          </p:cNvPr>
          <p:cNvSpPr txBox="1"/>
          <p:nvPr/>
        </p:nvSpPr>
        <p:spPr>
          <a:xfrm>
            <a:off x="2087843" y="2304730"/>
            <a:ext cx="356716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does the model predicts the true positive and true negative labels from the data input</a:t>
            </a:r>
          </a:p>
        </p:txBody>
      </p:sp>
      <p:sp>
        <p:nvSpPr>
          <p:cNvPr id="14" name="Google Shape;210;p3">
            <a:extLst>
              <a:ext uri="{FF2B5EF4-FFF2-40B4-BE49-F238E27FC236}">
                <a16:creationId xmlns:a16="http://schemas.microsoft.com/office/drawing/2014/main" id="{D73B796D-A563-FE63-6481-85E8C325DC12}"/>
              </a:ext>
            </a:extLst>
          </p:cNvPr>
          <p:cNvSpPr txBox="1"/>
          <p:nvPr/>
        </p:nvSpPr>
        <p:spPr>
          <a:xfrm>
            <a:off x="2087843" y="3485832"/>
            <a:ext cx="34515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does the model predicts the adjacent facies of the labels</a:t>
            </a:r>
          </a:p>
        </p:txBody>
      </p:sp>
      <p:sp>
        <p:nvSpPr>
          <p:cNvPr id="15" name="Google Shape;210;p3">
            <a:extLst>
              <a:ext uri="{FF2B5EF4-FFF2-40B4-BE49-F238E27FC236}">
                <a16:creationId xmlns:a16="http://schemas.microsoft.com/office/drawing/2014/main" id="{F6692943-B282-571E-9FD3-146A52482EF0}"/>
              </a:ext>
            </a:extLst>
          </p:cNvPr>
          <p:cNvSpPr txBox="1"/>
          <p:nvPr/>
        </p:nvSpPr>
        <p:spPr>
          <a:xfrm>
            <a:off x="2087843" y="4484465"/>
            <a:ext cx="34515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is the model performance through training and validation data</a:t>
            </a:r>
          </a:p>
        </p:txBody>
      </p:sp>
      <p:sp>
        <p:nvSpPr>
          <p:cNvPr id="16" name="Google Shape;210;p3">
            <a:extLst>
              <a:ext uri="{FF2B5EF4-FFF2-40B4-BE49-F238E27FC236}">
                <a16:creationId xmlns:a16="http://schemas.microsoft.com/office/drawing/2014/main" id="{30866426-6BFF-76AB-880D-EC2DA47054BC}"/>
              </a:ext>
            </a:extLst>
          </p:cNvPr>
          <p:cNvSpPr txBox="1"/>
          <p:nvPr/>
        </p:nvSpPr>
        <p:spPr>
          <a:xfrm>
            <a:off x="2087842" y="5520541"/>
            <a:ext cx="345155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the model can separate the True Positive and False Positive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1A58C4-4B0E-F7D6-B612-F91A24060A0C}"/>
              </a:ext>
            </a:extLst>
          </p:cNvPr>
          <p:cNvGrpSpPr/>
          <p:nvPr/>
        </p:nvGrpSpPr>
        <p:grpSpPr>
          <a:xfrm>
            <a:off x="6536993" y="2407267"/>
            <a:ext cx="4598488" cy="1952321"/>
            <a:chOff x="6957846" y="2621014"/>
            <a:chExt cx="4598488" cy="1952321"/>
          </a:xfrm>
        </p:grpSpPr>
        <p:sp>
          <p:nvSpPr>
            <p:cNvPr id="10" name="Google Shape;210;p3">
              <a:extLst>
                <a:ext uri="{FF2B5EF4-FFF2-40B4-BE49-F238E27FC236}">
                  <a16:creationId xmlns:a16="http://schemas.microsoft.com/office/drawing/2014/main" id="{1EA10DB3-C76B-29E0-E321-29F18ABE2039}"/>
                </a:ext>
              </a:extLst>
            </p:cNvPr>
            <p:cNvSpPr txBox="1"/>
            <p:nvPr/>
          </p:nvSpPr>
          <p:spPr>
            <a:xfrm>
              <a:off x="6957846" y="3650046"/>
              <a:ext cx="178676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8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2. Work Execution Time</a:t>
              </a:r>
            </a:p>
          </p:txBody>
        </p:sp>
        <p:sp>
          <p:nvSpPr>
            <p:cNvPr id="11" name="Google Shape;210;p3">
              <a:extLst>
                <a:ext uri="{FF2B5EF4-FFF2-40B4-BE49-F238E27FC236}">
                  <a16:creationId xmlns:a16="http://schemas.microsoft.com/office/drawing/2014/main" id="{1246B78C-6922-1C54-588F-F6E11A093CD6}"/>
                </a:ext>
              </a:extLst>
            </p:cNvPr>
            <p:cNvSpPr txBox="1"/>
            <p:nvPr/>
          </p:nvSpPr>
          <p:spPr>
            <a:xfrm>
              <a:off x="7664229" y="2838664"/>
              <a:ext cx="108037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8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1. Cost</a:t>
              </a:r>
            </a:p>
          </p:txBody>
        </p:sp>
        <p:sp>
          <p:nvSpPr>
            <p:cNvPr id="17" name="Google Shape;210;p3">
              <a:extLst>
                <a:ext uri="{FF2B5EF4-FFF2-40B4-BE49-F238E27FC236}">
                  <a16:creationId xmlns:a16="http://schemas.microsoft.com/office/drawing/2014/main" id="{5583CAA2-F882-1161-2484-16D76A14C4DE}"/>
                </a:ext>
              </a:extLst>
            </p:cNvPr>
            <p:cNvSpPr txBox="1"/>
            <p:nvPr/>
          </p:nvSpPr>
          <p:spPr>
            <a:xfrm>
              <a:off x="8828456" y="2621014"/>
              <a:ext cx="2727878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Cost that was spent to interpret the well measurement data</a:t>
              </a:r>
            </a:p>
          </p:txBody>
        </p:sp>
        <p:sp>
          <p:nvSpPr>
            <p:cNvPr id="18" name="Google Shape;210;p3">
              <a:extLst>
                <a:ext uri="{FF2B5EF4-FFF2-40B4-BE49-F238E27FC236}">
                  <a16:creationId xmlns:a16="http://schemas.microsoft.com/office/drawing/2014/main" id="{C501DA0E-8BAE-48A8-FDC7-A92457F4B1EC}"/>
                </a:ext>
              </a:extLst>
            </p:cNvPr>
            <p:cNvSpPr txBox="1"/>
            <p:nvPr/>
          </p:nvSpPr>
          <p:spPr>
            <a:xfrm>
              <a:off x="8839196" y="3687432"/>
              <a:ext cx="2522926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Time spent to interpret the well measurement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75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E18-DCCE-317D-74BB-A3E415A6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198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C805-ED4E-96CA-706B-7CF23207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5342319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Project Timeline</a:t>
            </a:r>
            <a:endParaRPr lang="en-ID" b="1" dirty="0"/>
          </a:p>
        </p:txBody>
      </p:sp>
      <p:sp>
        <p:nvSpPr>
          <p:cNvPr id="8" name="Google Shape;210;p3">
            <a:extLst>
              <a:ext uri="{FF2B5EF4-FFF2-40B4-BE49-F238E27FC236}">
                <a16:creationId xmlns:a16="http://schemas.microsoft.com/office/drawing/2014/main" id="{9195B1AA-C4AC-9074-31CF-ED66997C7C80}"/>
              </a:ext>
            </a:extLst>
          </p:cNvPr>
          <p:cNvSpPr txBox="1"/>
          <p:nvPr/>
        </p:nvSpPr>
        <p:spPr>
          <a:xfrm>
            <a:off x="303245" y="4133193"/>
            <a:ext cx="1139348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Timeline :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October Week 1 – December Week 1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Steps :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Topic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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Preparation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 Data Processing  Feature Engineering  Modeling  API Services  Front End Services  Docker Services  Deployment 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Submision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and Reporting</a:t>
            </a: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3D8F3-1414-2912-9F2A-3AB0BAB4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05" y="1614144"/>
            <a:ext cx="11669590" cy="2175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0955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AEC3-AB73-E81F-68F1-96EF7576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Project Tools</a:t>
            </a:r>
            <a:endParaRPr lang="en-ID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DD558-62AE-99A1-6342-5555A978BF77}"/>
              </a:ext>
            </a:extLst>
          </p:cNvPr>
          <p:cNvGrpSpPr/>
          <p:nvPr/>
        </p:nvGrpSpPr>
        <p:grpSpPr>
          <a:xfrm>
            <a:off x="240902" y="1767461"/>
            <a:ext cx="3868917" cy="4023609"/>
            <a:chOff x="579712" y="1777972"/>
            <a:chExt cx="3868917" cy="402360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D9C8F66A-078C-556B-BCD7-44D133E16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87" y="3127983"/>
              <a:ext cx="1177695" cy="1365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97580B-C87D-F31C-4486-DA9D89BE7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12" y="1777972"/>
              <a:ext cx="1188526" cy="118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4B1AA31-033B-BD75-2E3C-8385D66D0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558" y="1777972"/>
              <a:ext cx="2238071" cy="904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347467CF-9CE5-6A5F-D758-29758AB59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558" y="2624417"/>
              <a:ext cx="2238071" cy="100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689285E-1420-9431-9E6C-A78E41FF6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495" y="4723625"/>
              <a:ext cx="2002588" cy="1077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455F2C97-6734-3BF5-1BFA-6B35F7E98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046" y="3679458"/>
              <a:ext cx="2134037" cy="813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FE93E1-9759-7BC5-21E8-8FA0C7F524B8}"/>
              </a:ext>
            </a:extLst>
          </p:cNvPr>
          <p:cNvGrpSpPr/>
          <p:nvPr/>
        </p:nvGrpSpPr>
        <p:grpSpPr>
          <a:xfrm>
            <a:off x="4795538" y="1752464"/>
            <a:ext cx="2870523" cy="4324329"/>
            <a:chOff x="4779761" y="1777972"/>
            <a:chExt cx="2870523" cy="4324329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2CF1C5EA-165D-BE5B-F08D-FD64B720F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372" y="1777972"/>
              <a:ext cx="2291255" cy="82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30D817A-535E-C406-EA20-1E4F76FA4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037" y="2592601"/>
              <a:ext cx="1749972" cy="1749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543DBF5-C2B1-DD2B-9FC3-C06F9FA4A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761" y="4422905"/>
              <a:ext cx="2870523" cy="167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71FAF8-CD17-2090-9CE1-D0AC694CD131}"/>
              </a:ext>
            </a:extLst>
          </p:cNvPr>
          <p:cNvGrpSpPr/>
          <p:nvPr/>
        </p:nvGrpSpPr>
        <p:grpSpPr>
          <a:xfrm>
            <a:off x="7951465" y="1279994"/>
            <a:ext cx="3950411" cy="4682087"/>
            <a:chOff x="7373556" y="1208806"/>
            <a:chExt cx="3950411" cy="4682087"/>
          </a:xfrm>
        </p:grpSpPr>
        <p:pic>
          <p:nvPicPr>
            <p:cNvPr id="10" name="Picture 14">
              <a:extLst>
                <a:ext uri="{FF2B5EF4-FFF2-40B4-BE49-F238E27FC236}">
                  <a16:creationId xmlns:a16="http://schemas.microsoft.com/office/drawing/2014/main" id="{DCB50207-EA4C-BA34-BA4C-4F4891AEF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4412" y="2985254"/>
              <a:ext cx="2375338" cy="1336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B5281AEA-FE94-5B14-F887-1A58FF2E1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556" y="1208806"/>
              <a:ext cx="3950411" cy="2223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79C3289-459E-80E4-AC69-8CB1A8B37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790" y="4634312"/>
              <a:ext cx="1256581" cy="125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9F91A2-1F5F-06E2-E2F6-AE1C87EEB77B}"/>
              </a:ext>
            </a:extLst>
          </p:cNvPr>
          <p:cNvGrpSpPr/>
          <p:nvPr/>
        </p:nvGrpSpPr>
        <p:grpSpPr>
          <a:xfrm>
            <a:off x="366277" y="1112871"/>
            <a:ext cx="3718471" cy="400069"/>
            <a:chOff x="1171905" y="1774728"/>
            <a:chExt cx="3718471" cy="40006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384D8D7-2F5C-6AAB-4203-59274D23E124}"/>
                </a:ext>
              </a:extLst>
            </p:cNvPr>
            <p:cNvSpPr/>
            <p:nvPr/>
          </p:nvSpPr>
          <p:spPr>
            <a:xfrm>
              <a:off x="1171905" y="1774728"/>
              <a:ext cx="3718471" cy="396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Google Shape;210;p3">
              <a:extLst>
                <a:ext uri="{FF2B5EF4-FFF2-40B4-BE49-F238E27FC236}">
                  <a16:creationId xmlns:a16="http://schemas.microsoft.com/office/drawing/2014/main" id="{8B92CE14-8BFC-D554-DEEE-07922E1335D1}"/>
                </a:ext>
              </a:extLst>
            </p:cNvPr>
            <p:cNvSpPr txBox="1"/>
            <p:nvPr/>
          </p:nvSpPr>
          <p:spPr>
            <a:xfrm>
              <a:off x="1171905" y="1774728"/>
              <a:ext cx="3718471" cy="4000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Developing ML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30B5-4A8C-6129-EB26-AC085D77CE14}"/>
              </a:ext>
            </a:extLst>
          </p:cNvPr>
          <p:cNvGrpSpPr/>
          <p:nvPr/>
        </p:nvGrpSpPr>
        <p:grpSpPr>
          <a:xfrm>
            <a:off x="4371563" y="1112871"/>
            <a:ext cx="3718471" cy="400069"/>
            <a:chOff x="1171905" y="1774728"/>
            <a:chExt cx="3718471" cy="40006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D20F15-95D1-C24B-4276-4A70E639688C}"/>
                </a:ext>
              </a:extLst>
            </p:cNvPr>
            <p:cNvSpPr/>
            <p:nvPr/>
          </p:nvSpPr>
          <p:spPr>
            <a:xfrm>
              <a:off x="1171905" y="1774728"/>
              <a:ext cx="3718471" cy="396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Google Shape;210;p3">
              <a:extLst>
                <a:ext uri="{FF2B5EF4-FFF2-40B4-BE49-F238E27FC236}">
                  <a16:creationId xmlns:a16="http://schemas.microsoft.com/office/drawing/2014/main" id="{D819B8A4-79A0-66C1-5097-B742A8A93AA3}"/>
                </a:ext>
              </a:extLst>
            </p:cNvPr>
            <p:cNvSpPr txBox="1"/>
            <p:nvPr/>
          </p:nvSpPr>
          <p:spPr>
            <a:xfrm>
              <a:off x="1171905" y="1774728"/>
              <a:ext cx="3718471" cy="4000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Front End &amp; Back End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55ED61-7DD6-85D2-56B7-BFA6D84FA67A}"/>
              </a:ext>
            </a:extLst>
          </p:cNvPr>
          <p:cNvGrpSpPr/>
          <p:nvPr/>
        </p:nvGrpSpPr>
        <p:grpSpPr>
          <a:xfrm>
            <a:off x="8234115" y="1109668"/>
            <a:ext cx="3718471" cy="400069"/>
            <a:chOff x="1171905" y="1774728"/>
            <a:chExt cx="3718471" cy="40006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7A7AAD1-C47A-1034-107F-649B5E79F7DA}"/>
                </a:ext>
              </a:extLst>
            </p:cNvPr>
            <p:cNvSpPr/>
            <p:nvPr/>
          </p:nvSpPr>
          <p:spPr>
            <a:xfrm>
              <a:off x="1171905" y="1774728"/>
              <a:ext cx="3718471" cy="396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Google Shape;210;p3">
              <a:extLst>
                <a:ext uri="{FF2B5EF4-FFF2-40B4-BE49-F238E27FC236}">
                  <a16:creationId xmlns:a16="http://schemas.microsoft.com/office/drawing/2014/main" id="{7E5C8986-B603-D7EF-2898-9931C6F0856D}"/>
                </a:ext>
              </a:extLst>
            </p:cNvPr>
            <p:cNvSpPr txBox="1"/>
            <p:nvPr/>
          </p:nvSpPr>
          <p:spPr>
            <a:xfrm>
              <a:off x="1171905" y="1774728"/>
              <a:ext cx="3718471" cy="4000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Deployment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281B6B60-819B-0ECA-8F05-133143C7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0" y="4857581"/>
            <a:ext cx="1524875" cy="5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38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 Preparation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1545</Words>
  <Application>Microsoft Office PowerPoint</Application>
  <PresentationFormat>Widescreen</PresentationFormat>
  <Paragraphs>155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Sora</vt:lpstr>
      <vt:lpstr>Calibri</vt:lpstr>
      <vt:lpstr>Times New Roman</vt:lpstr>
      <vt:lpstr>Montserrat Light</vt:lpstr>
      <vt:lpstr>Roboto Mono Light</vt:lpstr>
      <vt:lpstr>Roboto Mono Medium</vt:lpstr>
      <vt:lpstr>Arial</vt:lpstr>
      <vt:lpstr>Roboto Mono</vt:lpstr>
      <vt:lpstr>1_Office Theme</vt:lpstr>
      <vt:lpstr>Office Theme</vt:lpstr>
      <vt:lpstr>PowerPoint Presentation</vt:lpstr>
      <vt:lpstr>Outline</vt:lpstr>
      <vt:lpstr>Problem Definition &amp; Goals</vt:lpstr>
      <vt:lpstr>Problem Definition</vt:lpstr>
      <vt:lpstr>Goals</vt:lpstr>
      <vt:lpstr>Project Timeline</vt:lpstr>
      <vt:lpstr>Project Timeline</vt:lpstr>
      <vt:lpstr>Project Tools</vt:lpstr>
      <vt:lpstr>Data Preparation</vt:lpstr>
      <vt:lpstr>Dataset</vt:lpstr>
      <vt:lpstr>Dataset</vt:lpstr>
      <vt:lpstr>Data Preprocessing</vt:lpstr>
      <vt:lpstr>Data Preprocessing</vt:lpstr>
      <vt:lpstr>Feature Engineering</vt:lpstr>
      <vt:lpstr>Feature Engineering</vt:lpstr>
      <vt:lpstr>Dataset for Modeling</vt:lpstr>
      <vt:lpstr>Modeling</vt:lpstr>
      <vt:lpstr>Modeling</vt:lpstr>
      <vt:lpstr>Model Evaluation</vt:lpstr>
      <vt:lpstr>Evaluation by Accuracy Score</vt:lpstr>
      <vt:lpstr>Evaluation by Adjacent Accuracy</vt:lpstr>
      <vt:lpstr>Evaluation by CV Score</vt:lpstr>
      <vt:lpstr>Evaluation by ROC-AUC</vt:lpstr>
      <vt:lpstr>Evaluation by Prediction Result</vt:lpstr>
      <vt:lpstr>Front End and Back End Services</vt:lpstr>
      <vt:lpstr>Streamlit : Front End</vt:lpstr>
      <vt:lpstr>Fast API : Back End</vt:lpstr>
      <vt:lpstr>Pytest</vt:lpstr>
      <vt:lpstr>Unit Test Function</vt:lpstr>
      <vt:lpstr>Deployment</vt:lpstr>
      <vt:lpstr>Docker Compose</vt:lpstr>
      <vt:lpstr>Reference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Lenovo Flex 5i</cp:lastModifiedBy>
  <cp:revision>155</cp:revision>
  <dcterms:created xsi:type="dcterms:W3CDTF">2022-06-30T03:08:43Z</dcterms:created>
  <dcterms:modified xsi:type="dcterms:W3CDTF">2022-12-04T07:14:10Z</dcterms:modified>
</cp:coreProperties>
</file>